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59" r:id="rId5"/>
    <p:sldId id="260" r:id="rId6"/>
    <p:sldId id="261" r:id="rId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84"/>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13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84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31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84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2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66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8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421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9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47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3/11/21</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360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3/11/21</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53656101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maptools.com/download/" TargetMode="External"/><Relationship Id="rId2" Type="http://schemas.openxmlformats.org/officeDocument/2006/relationships/hyperlink" Target="https://www.gov.uk/government/publications/schools-in-englan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DA3B30C-C376-3347-A71E-3B8EBD042DFD}"/>
              </a:ext>
            </a:extLst>
          </p:cNvPr>
          <p:cNvSpPr>
            <a:spLocks noGrp="1"/>
          </p:cNvSpPr>
          <p:nvPr>
            <p:ph type="ctrTitle"/>
          </p:nvPr>
        </p:nvSpPr>
        <p:spPr>
          <a:xfrm>
            <a:off x="1578043" y="590062"/>
            <a:ext cx="5309140" cy="2838938"/>
          </a:xfrm>
        </p:spPr>
        <p:txBody>
          <a:bodyPr>
            <a:normAutofit/>
          </a:bodyPr>
          <a:lstStyle/>
          <a:p>
            <a:r>
              <a:rPr kumimoji="1" lang="en-US" altLang="zh-HK" sz="5400" dirty="0">
                <a:solidFill>
                  <a:schemeClr val="bg1"/>
                </a:solidFill>
              </a:rPr>
              <a:t>Capstone project</a:t>
            </a:r>
            <a:endParaRPr kumimoji="1" lang="zh-HK" altLang="en-US" sz="5400" dirty="0">
              <a:solidFill>
                <a:schemeClr val="bg1"/>
              </a:solidFill>
            </a:endParaRPr>
          </a:p>
        </p:txBody>
      </p:sp>
      <p:sp>
        <p:nvSpPr>
          <p:cNvPr id="3" name="副標題 2">
            <a:extLst>
              <a:ext uri="{FF2B5EF4-FFF2-40B4-BE49-F238E27FC236}">
                <a16:creationId xmlns:a16="http://schemas.microsoft.com/office/drawing/2014/main" id="{5A4623EA-65AB-FC42-982D-354AFC3A37BE}"/>
              </a:ext>
            </a:extLst>
          </p:cNvPr>
          <p:cNvSpPr>
            <a:spLocks noGrp="1"/>
          </p:cNvSpPr>
          <p:nvPr>
            <p:ph type="subTitle" idx="1"/>
          </p:nvPr>
        </p:nvSpPr>
        <p:spPr>
          <a:xfrm>
            <a:off x="1578044" y="3739764"/>
            <a:ext cx="4517954" cy="1198120"/>
          </a:xfrm>
        </p:spPr>
        <p:txBody>
          <a:bodyPr>
            <a:normAutofit/>
          </a:bodyPr>
          <a:lstStyle/>
          <a:p>
            <a:r>
              <a:rPr kumimoji="1" lang="en-US" altLang="zh-HK" sz="2000" dirty="0">
                <a:solidFill>
                  <a:schemeClr val="bg1"/>
                </a:solidFill>
              </a:rPr>
              <a:t>Study of Restaurant business in Town of Barnet in England</a:t>
            </a:r>
            <a:endParaRPr kumimoji="1" lang="zh-HK" altLang="en-US" sz="2000" dirty="0">
              <a:solidFill>
                <a:schemeClr val="bg1"/>
              </a:solidFill>
            </a:endParaRPr>
          </a:p>
        </p:txBody>
      </p:sp>
      <p:sp>
        <p:nvSpPr>
          <p:cNvPr id="11" name="!!plus graphic">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3" name="!!dot graphic">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17"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21" name="Graphic 20">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23" name="Graphic 22">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4" name="Picture 3" descr="穿過樹林的陽光">
            <a:extLst>
              <a:ext uri="{FF2B5EF4-FFF2-40B4-BE49-F238E27FC236}">
                <a16:creationId xmlns:a16="http://schemas.microsoft.com/office/drawing/2014/main" id="{4C09ED12-9647-46DD-AD9C-E2FC09994024}"/>
              </a:ext>
            </a:extLst>
          </p:cNvPr>
          <p:cNvPicPr>
            <a:picLocks noChangeAspect="1"/>
          </p:cNvPicPr>
          <p:nvPr/>
        </p:nvPicPr>
        <p:blipFill rotWithShape="1">
          <a:blip r:embed="rId8"/>
          <a:srcRect l="5897" r="25070" b="1"/>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406013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76F891-3A0E-2744-AC8D-E04730259BA5}"/>
              </a:ext>
            </a:extLst>
          </p:cNvPr>
          <p:cNvSpPr>
            <a:spLocks noGrp="1"/>
          </p:cNvSpPr>
          <p:nvPr>
            <p:ph type="title"/>
          </p:nvPr>
        </p:nvSpPr>
        <p:spPr/>
        <p:txBody>
          <a:bodyPr/>
          <a:lstStyle/>
          <a:p>
            <a:r>
              <a:rPr kumimoji="1" lang="en-US" altLang="zh-HK" dirty="0"/>
              <a:t>Evaluation of restaurant locations</a:t>
            </a:r>
            <a:endParaRPr kumimoji="1" lang="zh-HK" altLang="en-US" dirty="0"/>
          </a:p>
        </p:txBody>
      </p:sp>
      <p:sp>
        <p:nvSpPr>
          <p:cNvPr id="3" name="內容版面配置區 2">
            <a:extLst>
              <a:ext uri="{FF2B5EF4-FFF2-40B4-BE49-F238E27FC236}">
                <a16:creationId xmlns:a16="http://schemas.microsoft.com/office/drawing/2014/main" id="{4EFE658C-5793-C346-8C65-7B407734A4C4}"/>
              </a:ext>
            </a:extLst>
          </p:cNvPr>
          <p:cNvSpPr>
            <a:spLocks noGrp="1"/>
          </p:cNvSpPr>
          <p:nvPr>
            <p:ph idx="1"/>
          </p:nvPr>
        </p:nvSpPr>
        <p:spPr/>
        <p:txBody>
          <a:bodyPr/>
          <a:lstStyle/>
          <a:p>
            <a:r>
              <a:rPr kumimoji="1" lang="en-US" altLang="zh-HK" dirty="0"/>
              <a:t>In catering services, location is always one of most criteria for successful factor.</a:t>
            </a:r>
          </a:p>
          <a:p>
            <a:r>
              <a:rPr kumimoji="1" lang="en-US" altLang="zh-HK" dirty="0"/>
              <a:t>Success restaurants are located at places, where</a:t>
            </a:r>
          </a:p>
          <a:p>
            <a:pPr lvl="1"/>
            <a:r>
              <a:rPr kumimoji="1" lang="en-US" altLang="zh-HK" dirty="0"/>
              <a:t>It is closed to target customers</a:t>
            </a:r>
          </a:p>
          <a:p>
            <a:pPr lvl="1"/>
            <a:r>
              <a:rPr kumimoji="1" lang="en-US" altLang="zh-HK" dirty="0"/>
              <a:t>It has no closed substitutes</a:t>
            </a:r>
          </a:p>
          <a:p>
            <a:pPr lvl="1"/>
            <a:r>
              <a:rPr kumimoji="1" lang="en-US" altLang="zh-HK" dirty="0"/>
              <a:t>Access to restaurant from target customers (schools students) should be ease meaning short lead time</a:t>
            </a:r>
          </a:p>
          <a:p>
            <a:pPr lvl="1"/>
            <a:endParaRPr kumimoji="1" lang="zh-HK" altLang="en-US" dirty="0"/>
          </a:p>
        </p:txBody>
      </p:sp>
    </p:spTree>
    <p:extLst>
      <p:ext uri="{BB962C8B-B14F-4D97-AF65-F5344CB8AC3E}">
        <p14:creationId xmlns:p14="http://schemas.microsoft.com/office/powerpoint/2010/main" val="81180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72C3E-E5D1-834B-AE65-2808A088C97C}"/>
              </a:ext>
            </a:extLst>
          </p:cNvPr>
          <p:cNvSpPr>
            <a:spLocks noGrp="1"/>
          </p:cNvSpPr>
          <p:nvPr>
            <p:ph type="title"/>
          </p:nvPr>
        </p:nvSpPr>
        <p:spPr/>
        <p:txBody>
          <a:bodyPr/>
          <a:lstStyle/>
          <a:p>
            <a:r>
              <a:rPr kumimoji="1" lang="en-US" altLang="zh-HK" dirty="0"/>
              <a:t>Data acquisition and Cleansing</a:t>
            </a:r>
            <a:endParaRPr kumimoji="1" lang="zh-HK" altLang="en-US" dirty="0"/>
          </a:p>
        </p:txBody>
      </p:sp>
      <p:sp>
        <p:nvSpPr>
          <p:cNvPr id="3" name="內容版面配置區 2">
            <a:extLst>
              <a:ext uri="{FF2B5EF4-FFF2-40B4-BE49-F238E27FC236}">
                <a16:creationId xmlns:a16="http://schemas.microsoft.com/office/drawing/2014/main" id="{25457984-149A-2349-8648-8BA33255D2A7}"/>
              </a:ext>
            </a:extLst>
          </p:cNvPr>
          <p:cNvSpPr>
            <a:spLocks noGrp="1"/>
          </p:cNvSpPr>
          <p:nvPr>
            <p:ph idx="1"/>
          </p:nvPr>
        </p:nvSpPr>
        <p:spPr/>
        <p:txBody>
          <a:bodyPr>
            <a:normAutofit/>
          </a:bodyPr>
          <a:lstStyle/>
          <a:p>
            <a:pPr marL="514350" indent="-514350">
              <a:buAutoNum type="arabicPeriod"/>
            </a:pPr>
            <a:r>
              <a:rPr kumimoji="1" lang="en-US" altLang="zh-HK" dirty="0"/>
              <a:t>UK school information based on data scrapped from UK authorization</a:t>
            </a:r>
          </a:p>
          <a:p>
            <a:pPr lvl="1"/>
            <a:r>
              <a:rPr lang="en-US" altLang="zh-HK" u="sng" dirty="0">
                <a:hlinkClick r:id="rId2"/>
              </a:rPr>
              <a:t>https://www.gov.uk/government/publications/schools-in-england</a:t>
            </a:r>
            <a:endParaRPr lang="en-US" altLang="zh-HK" dirty="0"/>
          </a:p>
          <a:p>
            <a:pPr marL="514350" indent="-514350">
              <a:lnSpc>
                <a:spcPct val="100000"/>
              </a:lnSpc>
              <a:buFont typeface="Arial" panose="020B0604020202020204" pitchFamily="34" charset="0"/>
              <a:buAutoNum type="arabicPeriod"/>
            </a:pPr>
            <a:r>
              <a:rPr kumimoji="1" lang="en-US" altLang="zh-HK" dirty="0"/>
              <a:t>Postal Code reference for latitude and longitude for UK postal code</a:t>
            </a:r>
          </a:p>
          <a:p>
            <a:pPr lvl="1"/>
            <a:r>
              <a:rPr lang="en-US" altLang="zh-HK" u="sng" dirty="0">
                <a:hlinkClick r:id="rId3"/>
              </a:rPr>
              <a:t>https://www.freemaptools.com/download/</a:t>
            </a:r>
            <a:endParaRPr lang="en-US" altLang="zh-HK" dirty="0"/>
          </a:p>
          <a:p>
            <a:pPr marL="514350" indent="-514350">
              <a:buAutoNum type="arabicPeriod"/>
            </a:pPr>
            <a:endParaRPr kumimoji="1" lang="en-US" altLang="zh-HK" dirty="0"/>
          </a:p>
          <a:p>
            <a:pPr marL="514350" indent="-514350">
              <a:buAutoNum type="arabicPeriod"/>
            </a:pPr>
            <a:endParaRPr kumimoji="1" lang="zh-HK" altLang="en-US" dirty="0"/>
          </a:p>
        </p:txBody>
      </p:sp>
    </p:spTree>
    <p:extLst>
      <p:ext uri="{BB962C8B-B14F-4D97-AF65-F5344CB8AC3E}">
        <p14:creationId xmlns:p14="http://schemas.microsoft.com/office/powerpoint/2010/main" val="552330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603489-97F6-6A46-ACBB-FB241E54E981}"/>
              </a:ext>
            </a:extLst>
          </p:cNvPr>
          <p:cNvSpPr>
            <a:spLocks noGrp="1"/>
          </p:cNvSpPr>
          <p:nvPr>
            <p:ph type="title"/>
          </p:nvPr>
        </p:nvSpPr>
        <p:spPr/>
        <p:txBody>
          <a:bodyPr>
            <a:normAutofit fontScale="90000"/>
          </a:bodyPr>
          <a:lstStyle/>
          <a:p>
            <a:r>
              <a:rPr kumimoji="1" lang="en-US" altLang="zh-HK" dirty="0"/>
              <a:t>Use Folium to visualize the geo location for schools</a:t>
            </a:r>
            <a:endParaRPr kumimoji="1" lang="zh-HK" altLang="en-US" dirty="0"/>
          </a:p>
        </p:txBody>
      </p:sp>
      <p:pic>
        <p:nvPicPr>
          <p:cNvPr id="4" name="內容版面配置區 3">
            <a:extLst>
              <a:ext uri="{FF2B5EF4-FFF2-40B4-BE49-F238E27FC236}">
                <a16:creationId xmlns:a16="http://schemas.microsoft.com/office/drawing/2014/main" id="{134A5B52-4F2A-1042-BB70-6BF0A0F9DF5B}"/>
              </a:ext>
            </a:extLst>
          </p:cNvPr>
          <p:cNvPicPr>
            <a:picLocks noGrp="1" noChangeAspect="1"/>
          </p:cNvPicPr>
          <p:nvPr>
            <p:ph idx="1"/>
          </p:nvPr>
        </p:nvPicPr>
        <p:blipFill>
          <a:blip r:embed="rId2"/>
          <a:stretch>
            <a:fillRect/>
          </a:stretch>
        </p:blipFill>
        <p:spPr>
          <a:xfrm>
            <a:off x="2142181" y="1825625"/>
            <a:ext cx="7907637" cy="4351338"/>
          </a:xfrm>
          <a:prstGeom prst="rect">
            <a:avLst/>
          </a:prstGeom>
        </p:spPr>
      </p:pic>
    </p:spTree>
    <p:extLst>
      <p:ext uri="{BB962C8B-B14F-4D97-AF65-F5344CB8AC3E}">
        <p14:creationId xmlns:p14="http://schemas.microsoft.com/office/powerpoint/2010/main" val="1277455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38DC8F-58B1-AC45-8D84-301B58112EDB}"/>
              </a:ext>
            </a:extLst>
          </p:cNvPr>
          <p:cNvSpPr>
            <a:spLocks noGrp="1"/>
          </p:cNvSpPr>
          <p:nvPr>
            <p:ph type="title"/>
          </p:nvPr>
        </p:nvSpPr>
        <p:spPr/>
        <p:txBody>
          <a:bodyPr>
            <a:normAutofit fontScale="90000"/>
          </a:bodyPr>
          <a:lstStyle/>
          <a:p>
            <a:r>
              <a:rPr kumimoji="1" lang="en-US" altLang="zh-HK" dirty="0"/>
              <a:t>Understand the closed-by venue closed to target schools in Barnet</a:t>
            </a:r>
            <a:endParaRPr kumimoji="1" lang="zh-HK" altLang="en-US" dirty="0"/>
          </a:p>
        </p:txBody>
      </p:sp>
      <p:pic>
        <p:nvPicPr>
          <p:cNvPr id="4" name="內容版面配置區 3">
            <a:extLst>
              <a:ext uri="{FF2B5EF4-FFF2-40B4-BE49-F238E27FC236}">
                <a16:creationId xmlns:a16="http://schemas.microsoft.com/office/drawing/2014/main" id="{7AB312D5-171A-0443-801B-FF453E32C3D3}"/>
              </a:ext>
            </a:extLst>
          </p:cNvPr>
          <p:cNvPicPr>
            <a:picLocks noGrp="1" noChangeAspect="1"/>
          </p:cNvPicPr>
          <p:nvPr>
            <p:ph idx="1"/>
          </p:nvPr>
        </p:nvPicPr>
        <p:blipFill>
          <a:blip r:embed="rId2"/>
          <a:stretch>
            <a:fillRect/>
          </a:stretch>
        </p:blipFill>
        <p:spPr>
          <a:xfrm>
            <a:off x="2477248" y="1825625"/>
            <a:ext cx="7237504" cy="4351338"/>
          </a:xfrm>
          <a:prstGeom prst="rect">
            <a:avLst/>
          </a:prstGeom>
        </p:spPr>
      </p:pic>
    </p:spTree>
    <p:extLst>
      <p:ext uri="{BB962C8B-B14F-4D97-AF65-F5344CB8AC3E}">
        <p14:creationId xmlns:p14="http://schemas.microsoft.com/office/powerpoint/2010/main" val="384961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171201-B29E-9640-A788-56B1D45DAA49}"/>
              </a:ext>
            </a:extLst>
          </p:cNvPr>
          <p:cNvSpPr>
            <a:spLocks noGrp="1"/>
          </p:cNvSpPr>
          <p:nvPr>
            <p:ph type="title"/>
          </p:nvPr>
        </p:nvSpPr>
        <p:spPr/>
        <p:txBody>
          <a:bodyPr/>
          <a:lstStyle/>
          <a:p>
            <a:r>
              <a:rPr kumimoji="1" lang="en-US" altLang="zh-HK" dirty="0"/>
              <a:t>Analysis and Conclusions</a:t>
            </a:r>
            <a:endParaRPr kumimoji="1" lang="zh-HK" altLang="en-US" dirty="0"/>
          </a:p>
        </p:txBody>
      </p:sp>
      <p:pic>
        <p:nvPicPr>
          <p:cNvPr id="5" name="內容版面配置區 4">
            <a:extLst>
              <a:ext uri="{FF2B5EF4-FFF2-40B4-BE49-F238E27FC236}">
                <a16:creationId xmlns:a16="http://schemas.microsoft.com/office/drawing/2014/main" id="{F3B669BA-EB3E-E94A-A2CE-DA29FEACFA7E}"/>
              </a:ext>
            </a:extLst>
          </p:cNvPr>
          <p:cNvPicPr>
            <a:picLocks noGrp="1" noChangeAspect="1"/>
          </p:cNvPicPr>
          <p:nvPr>
            <p:ph idx="1"/>
          </p:nvPr>
        </p:nvPicPr>
        <p:blipFill>
          <a:blip r:embed="rId2"/>
          <a:stretch>
            <a:fillRect/>
          </a:stretch>
        </p:blipFill>
        <p:spPr>
          <a:xfrm>
            <a:off x="7309123" y="1925638"/>
            <a:ext cx="4663054" cy="2803525"/>
          </a:xfrm>
          <a:prstGeom prst="rect">
            <a:avLst/>
          </a:prstGeom>
        </p:spPr>
      </p:pic>
      <p:sp>
        <p:nvSpPr>
          <p:cNvPr id="6" name="文字方塊 5">
            <a:extLst>
              <a:ext uri="{FF2B5EF4-FFF2-40B4-BE49-F238E27FC236}">
                <a16:creationId xmlns:a16="http://schemas.microsoft.com/office/drawing/2014/main" id="{17D281F9-76D5-A144-A0E6-AF12BF00432D}"/>
              </a:ext>
            </a:extLst>
          </p:cNvPr>
          <p:cNvSpPr txBox="1"/>
          <p:nvPr/>
        </p:nvSpPr>
        <p:spPr>
          <a:xfrm>
            <a:off x="838200" y="1925637"/>
            <a:ext cx="6262688" cy="3970318"/>
          </a:xfrm>
          <a:prstGeom prst="rect">
            <a:avLst/>
          </a:prstGeom>
          <a:noFill/>
        </p:spPr>
        <p:txBody>
          <a:bodyPr wrap="square" rtlCol="0">
            <a:spAutoFit/>
          </a:bodyPr>
          <a:lstStyle/>
          <a:p>
            <a:r>
              <a:rPr lang="en-US" altLang="zh-HK" b="1" dirty="0"/>
              <a:t>Based on above analysis, it can be found that Cluster 0 has much less restaurants and Cluster 1 has much more restaurants. It means if restaurant business is setup at Cluster 1, it can definitely face less competition and most of school students would be served by this restaurant business. Due to proximity of schools, it is more competitive in terms of ease to access the restaurant and transport lead time is limited.</a:t>
            </a:r>
          </a:p>
          <a:p>
            <a:endParaRPr lang="en-US" altLang="zh-HK" b="1" dirty="0"/>
          </a:p>
          <a:p>
            <a:r>
              <a:rPr lang="en-US" altLang="zh-HK" b="1" dirty="0"/>
              <a:t>Meanwhile, it is also found that Cluster 1 is more widely spread over the Town of Barnet and it means that it is hard to serve most of schools in the town as there's no centroid that allow ease of access without close substitute / competitions.</a:t>
            </a:r>
          </a:p>
        </p:txBody>
      </p:sp>
      <p:pic>
        <p:nvPicPr>
          <p:cNvPr id="1025" name="Picture 1" descr="page12image2344199728">
            <a:extLst>
              <a:ext uri="{FF2B5EF4-FFF2-40B4-BE49-F238E27FC236}">
                <a16:creationId xmlns:a16="http://schemas.microsoft.com/office/drawing/2014/main" id="{27943F13-81CF-EF48-B2F5-91E3CA274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217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472736"/>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15</TotalTime>
  <Words>264</Words>
  <Application>Microsoft Macintosh PowerPoint</Application>
  <PresentationFormat>寬螢幕</PresentationFormat>
  <Paragraphs>19</Paragraphs>
  <Slides>6</Slides>
  <Notes>0</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6</vt:i4>
      </vt:variant>
    </vt:vector>
  </HeadingPairs>
  <TitlesOfParts>
    <vt:vector size="9" baseType="lpstr">
      <vt:lpstr>Arial</vt:lpstr>
      <vt:lpstr>Gill Sans Nova</vt:lpstr>
      <vt:lpstr>GradientVTI</vt:lpstr>
      <vt:lpstr>Capstone project</vt:lpstr>
      <vt:lpstr>Evaluation of restaurant locations</vt:lpstr>
      <vt:lpstr>Data acquisition and Cleansing</vt:lpstr>
      <vt:lpstr>Use Folium to visualize the geo location for schools</vt:lpstr>
      <vt:lpstr>Understand the closed-by venue closed to target schools in Barnet</vt:lpstr>
      <vt:lpstr>Analysis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Kit Wang</dc:creator>
  <cp:lastModifiedBy>Kit Wang</cp:lastModifiedBy>
  <cp:revision>2</cp:revision>
  <dcterms:created xsi:type="dcterms:W3CDTF">2021-03-11T14:22:08Z</dcterms:created>
  <dcterms:modified xsi:type="dcterms:W3CDTF">2021-03-11T14:39:21Z</dcterms:modified>
</cp:coreProperties>
</file>